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5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B7A58A-D5B4-42C9-9B7B-BE7913652099}" v="11" dt="2023-09-21T11:19:08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Максим Арсланов" userId="cf8e40ae1c7fa2c2" providerId="LiveId" clId="{9FB7A58A-D5B4-42C9-9B7B-BE7913652099}"/>
    <pc:docChg chg="undo custSel addSld modSld">
      <pc:chgData name="Максим Арсланов" userId="cf8e40ae1c7fa2c2" providerId="LiveId" clId="{9FB7A58A-D5B4-42C9-9B7B-BE7913652099}" dt="2023-09-21T11:19:49.244" v="196" actId="20577"/>
      <pc:docMkLst>
        <pc:docMk/>
      </pc:docMkLst>
      <pc:sldChg chg="addSp delSp modSp mod">
        <pc:chgData name="Максим Арсланов" userId="cf8e40ae1c7fa2c2" providerId="LiveId" clId="{9FB7A58A-D5B4-42C9-9B7B-BE7913652099}" dt="2023-09-21T11:08:48.776" v="106" actId="27309"/>
        <pc:sldMkLst>
          <pc:docMk/>
          <pc:sldMk cId="2032691011" sldId="263"/>
        </pc:sldMkLst>
        <pc:spChg chg="mod">
          <ac:chgData name="Максим Арсланов" userId="cf8e40ae1c7fa2c2" providerId="LiveId" clId="{9FB7A58A-D5B4-42C9-9B7B-BE7913652099}" dt="2023-09-21T11:08:40.322" v="104" actId="20577"/>
          <ac:spMkLst>
            <pc:docMk/>
            <pc:sldMk cId="2032691011" sldId="263"/>
            <ac:spMk id="6" creationId="{48DBA0B0-0BB4-425C-A290-40BA43DF0350}"/>
          </ac:spMkLst>
        </pc:spChg>
        <pc:graphicFrameChg chg="add del modGraphic">
          <ac:chgData name="Максим Арсланов" userId="cf8e40ae1c7fa2c2" providerId="LiveId" clId="{9FB7A58A-D5B4-42C9-9B7B-BE7913652099}" dt="2023-09-21T11:08:48.776" v="106" actId="27309"/>
          <ac:graphicFrameMkLst>
            <pc:docMk/>
            <pc:sldMk cId="2032691011" sldId="263"/>
            <ac:graphicFrameMk id="7" creationId="{60635C91-CE4D-FB4E-A805-AD42F83FB671}"/>
          </ac:graphicFrameMkLst>
        </pc:graphicFrameChg>
      </pc:sldChg>
      <pc:sldChg chg="addSp delSp modSp new mod">
        <pc:chgData name="Максим Арсланов" userId="cf8e40ae1c7fa2c2" providerId="LiveId" clId="{9FB7A58A-D5B4-42C9-9B7B-BE7913652099}" dt="2023-09-21T11:14:32.224" v="122" actId="20577"/>
        <pc:sldMkLst>
          <pc:docMk/>
          <pc:sldMk cId="4239872158" sldId="265"/>
        </pc:sldMkLst>
        <pc:spChg chg="add mod ord">
          <ac:chgData name="Максим Арсланов" userId="cf8e40ae1c7fa2c2" providerId="LiveId" clId="{9FB7A58A-D5B4-42C9-9B7B-BE7913652099}" dt="2023-09-21T11:01:57.897" v="51" actId="167"/>
          <ac:spMkLst>
            <pc:docMk/>
            <pc:sldMk cId="4239872158" sldId="265"/>
            <ac:spMk id="2" creationId="{CF384171-E1F4-9222-033A-6DD2F37055D5}"/>
          </ac:spMkLst>
        </pc:spChg>
        <pc:spChg chg="add mod">
          <ac:chgData name="Максим Арсланов" userId="cf8e40ae1c7fa2c2" providerId="LiveId" clId="{9FB7A58A-D5B4-42C9-9B7B-BE7913652099}" dt="2023-09-21T11:01:49.711" v="50" actId="255"/>
          <ac:spMkLst>
            <pc:docMk/>
            <pc:sldMk cId="4239872158" sldId="265"/>
            <ac:spMk id="3" creationId="{0285A7AB-3FA1-53B9-4E25-41DD1A06ED04}"/>
          </ac:spMkLst>
        </pc:spChg>
        <pc:spChg chg="add del mod">
          <ac:chgData name="Максим Арсланов" userId="cf8e40ae1c7fa2c2" providerId="LiveId" clId="{9FB7A58A-D5B4-42C9-9B7B-BE7913652099}" dt="2023-09-21T11:02:08.272" v="54"/>
          <ac:spMkLst>
            <pc:docMk/>
            <pc:sldMk cId="4239872158" sldId="265"/>
            <ac:spMk id="4" creationId="{F5D72133-92C5-0B67-9B9D-774EC16FCF50}"/>
          </ac:spMkLst>
        </pc:spChg>
        <pc:spChg chg="add mod">
          <ac:chgData name="Максим Арсланов" userId="cf8e40ae1c7fa2c2" providerId="LiveId" clId="{9FB7A58A-D5B4-42C9-9B7B-BE7913652099}" dt="2023-09-21T11:14:32.224" v="122" actId="20577"/>
          <ac:spMkLst>
            <pc:docMk/>
            <pc:sldMk cId="4239872158" sldId="265"/>
            <ac:spMk id="5" creationId="{DB8534A8-D9D1-7C77-3CD6-2C103C0E20A0}"/>
          </ac:spMkLst>
        </pc:spChg>
      </pc:sldChg>
      <pc:sldChg chg="addSp delSp modSp new mod">
        <pc:chgData name="Максим Арсланов" userId="cf8e40ae1c7fa2c2" providerId="LiveId" clId="{9FB7A58A-D5B4-42C9-9B7B-BE7913652099}" dt="2023-09-21T11:19:49.244" v="196" actId="20577"/>
        <pc:sldMkLst>
          <pc:docMk/>
          <pc:sldMk cId="1661164826" sldId="266"/>
        </pc:sldMkLst>
        <pc:spChg chg="add mod">
          <ac:chgData name="Максим Арсланов" userId="cf8e40ae1c7fa2c2" providerId="LiveId" clId="{9FB7A58A-D5B4-42C9-9B7B-BE7913652099}" dt="2023-09-21T11:15:09.158" v="168" actId="255"/>
          <ac:spMkLst>
            <pc:docMk/>
            <pc:sldMk cId="1661164826" sldId="266"/>
            <ac:spMk id="2" creationId="{DF6BE06B-5398-5740-0986-4CF600B2208E}"/>
          </ac:spMkLst>
        </pc:spChg>
        <pc:spChg chg="add mod ord">
          <ac:chgData name="Максим Арсланов" userId="cf8e40ae1c7fa2c2" providerId="LiveId" clId="{9FB7A58A-D5B4-42C9-9B7B-BE7913652099}" dt="2023-09-21T11:18:44.810" v="178" actId="167"/>
          <ac:spMkLst>
            <pc:docMk/>
            <pc:sldMk cId="1661164826" sldId="266"/>
            <ac:spMk id="3" creationId="{1131F69C-3E20-2E5C-85B2-14A9A681BB03}"/>
          </ac:spMkLst>
        </pc:spChg>
        <pc:spChg chg="add del mod">
          <ac:chgData name="Максим Арсланов" userId="cf8e40ae1c7fa2c2" providerId="LiveId" clId="{9FB7A58A-D5B4-42C9-9B7B-BE7913652099}" dt="2023-09-21T11:18:53.527" v="183"/>
          <ac:spMkLst>
            <pc:docMk/>
            <pc:sldMk cId="1661164826" sldId="266"/>
            <ac:spMk id="4" creationId="{E55A09FA-6081-0AC3-858C-3D586F08A51C}"/>
          </ac:spMkLst>
        </pc:spChg>
        <pc:spChg chg="add del mod">
          <ac:chgData name="Максим Арсланов" userId="cf8e40ae1c7fa2c2" providerId="LiveId" clId="{9FB7A58A-D5B4-42C9-9B7B-BE7913652099}" dt="2023-09-21T11:18:53.526" v="181" actId="478"/>
          <ac:spMkLst>
            <pc:docMk/>
            <pc:sldMk cId="1661164826" sldId="266"/>
            <ac:spMk id="5" creationId="{1CBE81C5-25AB-E05A-8FB4-AB072C2233C8}"/>
          </ac:spMkLst>
        </pc:spChg>
        <pc:spChg chg="add mod">
          <ac:chgData name="Максим Арсланов" userId="cf8e40ae1c7fa2c2" providerId="LiveId" clId="{9FB7A58A-D5B4-42C9-9B7B-BE7913652099}" dt="2023-09-21T11:19:49.244" v="196" actId="20577"/>
          <ac:spMkLst>
            <pc:docMk/>
            <pc:sldMk cId="1661164826" sldId="266"/>
            <ac:spMk id="6" creationId="{07B373F2-72E6-E344-6F66-4F6F105EDCB7}"/>
          </ac:spMkLst>
        </pc:spChg>
      </pc:sldChg>
    </pc:docChg>
  </pc:docChgLst>
</pc:chgInfo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878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uxpert.ru/&#1057;&#1080;&#1084;&#1074;&#1086;&#1083;&#1099;_&#1080;_&#1076;&#1086;&#1089;&#1090;&#1086;&#1087;&#1088;&#1080;&#1084;&#1077;&#1095;&#1072;&#1090;&#1077;&#1083;&#1100;&#1085;&#1086;&#1089;&#1090;&#1080;_&#1057;&#1072;&#1084;&#1072;&#1088;&#1089;&#1082;&#1086;&#1081;_&#1086;&#1073;&#1083;&#1072;&#1089;&#1090;&#1080;#&#1040;&#1088;&#1093;&#1080;&#1090;&#1077;&#1082;&#1090;&#1091;&#1088;&#1085;&#1099;&#1077;_&#1089;&#1080;&#1084;&#1074;&#1086;&#1083;&#1099;_&#1080;_&#1076;&#1086;&#1089;&#1090;&#1086;&#1087;&#1088;&#1080;&#1084;&#1077;&#1095;&#1072;&#1090;&#1077;&#1083;&#1100;&#1085;&#1086;&#1089;&#1090;&#1080;" TargetMode="External"/><Relationship Id="rId2" Type="http://schemas.openxmlformats.org/officeDocument/2006/relationships/hyperlink" Target="https://survz.ru/populyarnye/poslanie-gubernatora-samarskoy-oblasti-2023-osnovnye-zadachi-i-perspektivy-razvitiya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spravochnick.ru/ekonomika/potencial_ispolzovaniya_ekonomicheskih_resursov/prirodno-ekonomicheskiy_potencial/" TargetMode="External"/><Relationship Id="rId5" Type="http://schemas.openxmlformats.org/officeDocument/2006/relationships/hyperlink" Target="https://ru.wikipedia.org/wiki/&#1060;&#1083;&#1072;&#1075;_&#1057;&#1072;&#1084;&#1072;&#1088;&#1089;&#1082;&#1086;&#1081;_&#1086;&#1073;&#1083;&#1072;&#1089;&#1090;&#1080;" TargetMode="External"/><Relationship Id="rId4" Type="http://schemas.openxmlformats.org/officeDocument/2006/relationships/hyperlink" Target="https://ru.wikipedia.org/wiki/&#1043;&#1077;&#1088;&#1073;_&#1057;&#1072;&#1084;&#1072;&#1088;&#1089;&#1082;&#1086;&#1081;_&#1086;&#1073;&#1083;&#1072;&#1089;&#1090;&#1080;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hyperlink" Target="http://ru.wikipedia.org/wiki/%D0%96%D0%B8%D0%B3%D1%83%D0%BB%D1%91%D0%B2%D1%81%D0%BA%D0%B8%D0%B5_%D0%B3%D0%BE%D1%80%D1%8B" TargetMode="External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10" Type="http://schemas.openxmlformats.org/officeDocument/2006/relationships/image" Target="../media/image10.jpeg"/><Relationship Id="rId4" Type="http://schemas.openxmlformats.org/officeDocument/2006/relationships/hyperlink" Target="http://ru.wikipedia.org/wiki/%D0%A1%D0%B0%D0%BC%D0%B0%D1%80%D1%81%D0%BA%D0%B0%D1%8F_%D0%9B%D1%83%D0%BA%D0%B0_(%D0%BD%D0%B0%D1%86%D0%B8%D0%BE%D0%BD%D0%B0%D0%BB%D1%8C%D0%BD%D1%8B%D0%B9_%D0%BF%D0%B0%D1%80%D0%BA)" TargetMode="External"/><Relationship Id="rId9" Type="http://schemas.openxmlformats.org/officeDocument/2006/relationships/hyperlink" Target="http://ru.wikipedia.org/wiki/%D0%A5%D1%80%D0%B0%D0%BC_%D0%9F%D1%80%D0%B5%D1%81%D0%B2%D1%8F%D1%82%D0%BE%D0%B3%D0%BE_%D0%A1%D0%B5%D1%80%D0%B4%D1%86%D0%B0_%D0%98%D0%B8%D1%81%D1%83%D1%81%D0%B0_(%D0%A1%D0%B0%D0%BC%D0%B0%D1%80%D0%B0)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6651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0" y="0"/>
            <a:ext cx="14630400" cy="8229600"/>
          </a:xfrm>
          <a:prstGeom prst="rect">
            <a:avLst/>
          </a:prstGeom>
        </p:spPr>
      </p:pic>
      <p:sp>
        <p:nvSpPr>
          <p:cNvPr id="4" name="Text 2"/>
          <p:cNvSpPr/>
          <p:nvPr/>
        </p:nvSpPr>
        <p:spPr>
          <a:xfrm>
            <a:off x="8310800" y="5789718"/>
            <a:ext cx="6687485" cy="22446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6000" b="1" kern="0" spc="-157" dirty="0" err="1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Самарская</a:t>
            </a:r>
            <a:r>
              <a:rPr lang="en-US" sz="6000" b="1" kern="0" spc="-157" dirty="0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6000" b="1" kern="0" spc="-157" dirty="0" err="1">
                <a:solidFill>
                  <a:schemeClr val="bg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область</a:t>
            </a:r>
            <a:endParaRPr lang="ru-RU" sz="6000" b="1" kern="0" spc="-157" dirty="0">
              <a:solidFill>
                <a:schemeClr val="bg1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>
              <a:lnSpc>
                <a:spcPts val="6561"/>
              </a:lnSpc>
              <a:buNone/>
            </a:pPr>
            <a:r>
              <a:rPr lang="ru-RU" sz="2400" b="1" kern="0" spc="-157" dirty="0">
                <a:solidFill>
                  <a:schemeClr val="bg1"/>
                </a:solidFill>
                <a:ea typeface="Inter" pitchFamily="34" charset="-122"/>
              </a:rPr>
              <a:t>Общее и особенное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833199" y="401776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>
            <a:extLst>
              <a:ext uri="{FF2B5EF4-FFF2-40B4-BE49-F238E27FC236}">
                <a16:creationId xmlns:a16="http://schemas.microsoft.com/office/drawing/2014/main" id="{F979B4FC-D10A-FE67-677B-BAE80D0217D1}"/>
              </a:ext>
            </a:extLst>
          </p:cNvPr>
          <p:cNvSpPr/>
          <p:nvPr/>
        </p:nvSpPr>
        <p:spPr>
          <a:xfrm>
            <a:off x="823574" y="2566380"/>
            <a:ext cx="11196791" cy="4634355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5FA551-DF16-50A3-CE24-1B6B6DB4BF34}"/>
              </a:ext>
            </a:extLst>
          </p:cNvPr>
          <p:cNvSpPr txBox="1"/>
          <p:nvPr/>
        </p:nvSpPr>
        <p:spPr>
          <a:xfrm>
            <a:off x="9294920" y="266330"/>
            <a:ext cx="654284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/>
              <a:t>Вопросы</a:t>
            </a:r>
            <a:r>
              <a:rPr lang="en-US" sz="6600" dirty="0"/>
              <a:t>:</a:t>
            </a:r>
            <a:endParaRPr lang="ru-RU" sz="6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702A58-7DB8-808C-6CF5-CB173A726AEC}"/>
              </a:ext>
            </a:extLst>
          </p:cNvPr>
          <p:cNvSpPr txBox="1"/>
          <p:nvPr/>
        </p:nvSpPr>
        <p:spPr>
          <a:xfrm>
            <a:off x="1136342" y="2885242"/>
            <a:ext cx="61788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Какие главные ключевые задачи области?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DBA0B0-0BB4-425C-A290-40BA43DF0350}"/>
              </a:ext>
            </a:extLst>
          </p:cNvPr>
          <p:cNvSpPr txBox="1"/>
          <p:nvPr/>
        </p:nvSpPr>
        <p:spPr>
          <a:xfrm>
            <a:off x="1136342" y="4509856"/>
            <a:ext cx="52910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Сколько муниципальных районов насчитывает Самарская область?</a:t>
            </a:r>
          </a:p>
        </p:txBody>
      </p:sp>
    </p:spTree>
    <p:extLst>
      <p:ext uri="{BB962C8B-B14F-4D97-AF65-F5344CB8AC3E}">
        <p14:creationId xmlns:p14="http://schemas.microsoft.com/office/powerpoint/2010/main" val="2032691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1A1D9B3E-66F3-6383-CC4F-A0FCAC5729D7}"/>
              </a:ext>
            </a:extLst>
          </p:cNvPr>
          <p:cNvSpPr/>
          <p:nvPr/>
        </p:nvSpPr>
        <p:spPr>
          <a:xfrm>
            <a:off x="3099414" y="3064220"/>
            <a:ext cx="11196791" cy="4634355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9DC439-CFA6-0166-7C62-142CCDAA109A}"/>
              </a:ext>
            </a:extLst>
          </p:cNvPr>
          <p:cNvSpPr txBox="1"/>
          <p:nvPr/>
        </p:nvSpPr>
        <p:spPr>
          <a:xfrm>
            <a:off x="8402319" y="239090"/>
            <a:ext cx="61377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/>
              <a:t>Источники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EBBDC8-E1AD-2B86-B875-54867D9C8E57}"/>
              </a:ext>
            </a:extLst>
          </p:cNvPr>
          <p:cNvSpPr txBox="1"/>
          <p:nvPr/>
        </p:nvSpPr>
        <p:spPr>
          <a:xfrm>
            <a:off x="3099414" y="3104860"/>
            <a:ext cx="1080008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https://survz.ru/populyarnye/poslanie-gubernatora-samarskoy-oblasti-2023-osnovnye-zadachi-i-perspektivy-razvitiya/</a:t>
            </a:r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en-US" dirty="0">
                <a:hlinkClick r:id="rId3"/>
              </a:rPr>
              <a:t>https://ruxpert.ru/</a:t>
            </a:r>
            <a:r>
              <a:rPr lang="ru-RU" dirty="0">
                <a:hlinkClick r:id="rId3"/>
              </a:rPr>
              <a:t>Символы_и_достопримечательности_Самарской_области#Архитектурные_символы_и_достопримечательности</a:t>
            </a:r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en-US" dirty="0">
                <a:hlinkClick r:id="rId4"/>
              </a:rPr>
              <a:t>https://ru.wikipedia.org/wiki/</a:t>
            </a:r>
            <a:r>
              <a:rPr lang="ru-RU" dirty="0" err="1">
                <a:hlinkClick r:id="rId4"/>
              </a:rPr>
              <a:t>Герб_Самарской_области</a:t>
            </a:r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en-US" dirty="0">
                <a:hlinkClick r:id="rId5"/>
              </a:rPr>
              <a:t>https://ru.wikipedia.org/wiki/</a:t>
            </a:r>
            <a:r>
              <a:rPr lang="ru-RU" dirty="0" err="1">
                <a:hlinkClick r:id="rId5"/>
              </a:rPr>
              <a:t>Флаг_Самарской_области</a:t>
            </a:r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en-US" dirty="0">
                <a:hlinkClick r:id="rId6"/>
              </a:rPr>
              <a:t>https://spravochnick.ru/ekonomika/potencial_ispolzovaniya_ekonomicheskih_resursov/prirodno-ekonomicheskiy_potencial/</a:t>
            </a:r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7640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3">
            <a:extLst>
              <a:ext uri="{FF2B5EF4-FFF2-40B4-BE49-F238E27FC236}">
                <a16:creationId xmlns:a16="http://schemas.microsoft.com/office/drawing/2014/main" id="{CF384171-E1F4-9222-033A-6DD2F37055D5}"/>
              </a:ext>
            </a:extLst>
          </p:cNvPr>
          <p:cNvSpPr/>
          <p:nvPr/>
        </p:nvSpPr>
        <p:spPr>
          <a:xfrm>
            <a:off x="480486" y="2874462"/>
            <a:ext cx="13213743" cy="4985024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85A7AB-3FA1-53B9-4E25-41DD1A06ED04}"/>
              </a:ext>
            </a:extLst>
          </p:cNvPr>
          <p:cNvSpPr txBox="1"/>
          <p:nvPr/>
        </p:nvSpPr>
        <p:spPr>
          <a:xfrm>
            <a:off x="6183086" y="402771"/>
            <a:ext cx="751114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Исторический очерк и этнический состав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8534A8-D9D1-7C77-3CD6-2C103C0E20A0}"/>
              </a:ext>
            </a:extLst>
          </p:cNvPr>
          <p:cNvSpPr txBox="1"/>
          <p:nvPr/>
        </p:nvSpPr>
        <p:spPr>
          <a:xfrm>
            <a:off x="729343" y="3080657"/>
            <a:ext cx="125294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dirty="0">
                <a:effectLst/>
                <a:latin typeface="DM Sans" pitchFamily="2" charset="0"/>
              </a:rPr>
              <a:t>История Самарской области обширна и разнообразна. Первые упоминания о районе, который сегодня известен как Самарская область, датируются 1918 годом, когда часть территорий Новоузенского и Николаевского уездов, населённых немцами, была передана в состав вновь образованной Автономной области немцев Поволжья.</a:t>
            </a:r>
          </a:p>
          <a:p>
            <a:endParaRPr lang="ru-RU" b="0" i="0" dirty="0">
              <a:effectLst/>
              <a:latin typeface="DM Sans" pitchFamily="2" charset="0"/>
            </a:endParaRPr>
          </a:p>
          <a:p>
            <a:r>
              <a:rPr lang="ru-RU" b="0" i="0" dirty="0">
                <a:effectLst/>
                <a:latin typeface="DM Sans" pitchFamily="2" charset="0"/>
              </a:rPr>
              <a:t>Оставшаяся часть Новоузенского уезда в 1919 году была включена в состав Саратовской губернии. В следующем году Бугульминский уезд стал частью вновь образованной Татарской АССР</a:t>
            </a:r>
          </a:p>
          <a:p>
            <a:endParaRPr lang="ru-RU" dirty="0">
              <a:latin typeface="DM Sans" pitchFamily="2" charset="0"/>
            </a:endParaRPr>
          </a:p>
          <a:p>
            <a:r>
              <a:rPr lang="ru-RU" b="0" i="0" dirty="0">
                <a:effectLst/>
                <a:latin typeface="DM Sans" pitchFamily="2" charset="0"/>
              </a:rPr>
              <a:t>В 1928 году в связи с административно-территориальным реформированием Самара стала центром Средневолжского края. В 1935 году Самара была переименована в Куйбышев (и носила это название до 1991 года), а Средневолжский край — в Куйбышевский край</a:t>
            </a:r>
          </a:p>
          <a:p>
            <a:endParaRPr lang="ru-RU" b="0" i="0" dirty="0">
              <a:effectLst/>
              <a:latin typeface="DM Sans" pitchFamily="2" charset="0"/>
            </a:endParaRPr>
          </a:p>
          <a:p>
            <a:r>
              <a:rPr lang="ru-RU" b="0" i="0" dirty="0">
                <a:effectLst/>
                <a:latin typeface="DM Sans" pitchFamily="2" charset="0"/>
              </a:rPr>
              <a:t>К 1936 году произошло расформирование Куйбышевского края, из которого вышли Оренбургская, Пензенская области и Мордовская АССР</a:t>
            </a:r>
          </a:p>
          <a:p>
            <a:endParaRPr lang="ru-RU" dirty="0">
              <a:latin typeface="DM Sans" pitchFamily="2" charset="0"/>
            </a:endParaRPr>
          </a:p>
          <a:p>
            <a:r>
              <a:rPr lang="ru-RU" b="0" i="0" dirty="0">
                <a:effectLst/>
                <a:latin typeface="DM Sans" pitchFamily="2" charset="0"/>
              </a:rPr>
              <a:t>В 1943 году из состава Куйбышевской области была выделена Ульяновская область. С этого момента Куйбышевская область сформировалась в нынешних границах Самарской области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9872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>
            <a:extLst>
              <a:ext uri="{FF2B5EF4-FFF2-40B4-BE49-F238E27FC236}">
                <a16:creationId xmlns:a16="http://schemas.microsoft.com/office/drawing/2014/main" id="{1131F69C-3E20-2E5C-85B2-14A9A681BB03}"/>
              </a:ext>
            </a:extLst>
          </p:cNvPr>
          <p:cNvSpPr/>
          <p:nvPr/>
        </p:nvSpPr>
        <p:spPr>
          <a:xfrm>
            <a:off x="1667030" y="2362833"/>
            <a:ext cx="7585828" cy="4985024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6BE06B-5398-5740-0986-4CF600B2208E}"/>
              </a:ext>
            </a:extLst>
          </p:cNvPr>
          <p:cNvSpPr txBox="1"/>
          <p:nvPr/>
        </p:nvSpPr>
        <p:spPr>
          <a:xfrm>
            <a:off x="7315200" y="435429"/>
            <a:ext cx="5508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Этнический состав Самарской области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B373F2-72E6-E344-6F66-4F6F105EDCB7}"/>
              </a:ext>
            </a:extLst>
          </p:cNvPr>
          <p:cNvSpPr txBox="1"/>
          <p:nvPr/>
        </p:nvSpPr>
        <p:spPr>
          <a:xfrm>
            <a:off x="1894114" y="2601686"/>
            <a:ext cx="699951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Большинство населения представлено русскими (85,6%), остальную часть (14,4%) образуют следующие этнические группы: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татары – 4,1%,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чуваши- 2,7%,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мордва – 2,1%,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украинцы – 1,4%,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армяне – 0,7%,,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казахи и азербайджанцы – по 0,5%,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узбеки – 0,4%,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белорусы – 0,3%,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башкиры – 0,2%,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немцы – 0,2%,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представители других национальностей – 1,3%.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1164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216" y="0"/>
            <a:ext cx="14630400" cy="8229600"/>
          </a:xfrm>
          <a:prstGeom prst="rect">
            <a:avLst/>
          </a:prstGeom>
          <a:noFill/>
          <a:ln/>
        </p:spPr>
        <p:txBody>
          <a:bodyPr/>
          <a:lstStyle/>
          <a:p>
            <a:endParaRPr lang="ru-RU"/>
          </a:p>
        </p:txBody>
      </p:sp>
      <p:sp>
        <p:nvSpPr>
          <p:cNvPr id="17" name="Shape 3">
            <a:extLst>
              <a:ext uri="{FF2B5EF4-FFF2-40B4-BE49-F238E27FC236}">
                <a16:creationId xmlns:a16="http://schemas.microsoft.com/office/drawing/2014/main" id="{712A4BAE-2C6F-214C-E193-2B7F584C6392}"/>
              </a:ext>
            </a:extLst>
          </p:cNvPr>
          <p:cNvSpPr/>
          <p:nvPr/>
        </p:nvSpPr>
        <p:spPr>
          <a:xfrm>
            <a:off x="9484877" y="2556393"/>
            <a:ext cx="3934875" cy="4729841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6" name="Shape 3">
            <a:extLst>
              <a:ext uri="{FF2B5EF4-FFF2-40B4-BE49-F238E27FC236}">
                <a16:creationId xmlns:a16="http://schemas.microsoft.com/office/drawing/2014/main" id="{F216F0B0-C7C0-6777-B71E-4142FBC51DA5}"/>
              </a:ext>
            </a:extLst>
          </p:cNvPr>
          <p:cNvSpPr/>
          <p:nvPr/>
        </p:nvSpPr>
        <p:spPr>
          <a:xfrm>
            <a:off x="5450767" y="2547891"/>
            <a:ext cx="3934875" cy="4729841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5" name="Shape 3">
            <a:extLst>
              <a:ext uri="{FF2B5EF4-FFF2-40B4-BE49-F238E27FC236}">
                <a16:creationId xmlns:a16="http://schemas.microsoft.com/office/drawing/2014/main" id="{AE89B615-2F0A-6FB6-1E70-2B57426A3AA1}"/>
              </a:ext>
            </a:extLst>
          </p:cNvPr>
          <p:cNvSpPr/>
          <p:nvPr/>
        </p:nvSpPr>
        <p:spPr>
          <a:xfrm>
            <a:off x="1416657" y="2547891"/>
            <a:ext cx="3934875" cy="4729841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noFill/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2090743" y="368272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Природно-ресурсный и экономический потенциал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039" y="2700814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23132" y="4978394"/>
            <a:ext cx="26999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Сельское хозяйство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723132" y="5566239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Самарская область известна своими плодородными почвами, что делает её важным аграрным регионом.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700814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73265" y="4871866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Нефтегазовая промышленность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719947" y="5614153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Область богата этими ресурсами и играет важную роль в нефтегазовой отрасли России.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4310" y="2687049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228556" y="4803662"/>
            <a:ext cx="226087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Водные ресурсы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701247" y="5239239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Благодаря Волге и другим рекам, Самарская область обладает значительным потенциалом для различных видов водного транспорта.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-4440" y="0"/>
            <a:ext cx="14630400" cy="8229600"/>
          </a:xfrm>
          <a:prstGeom prst="rect">
            <a:avLst/>
          </a:prstGeom>
          <a:noFill/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1404739" y="531438"/>
            <a:ext cx="12043092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Официальные, природные и культурные символы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57567" y="2233864"/>
            <a:ext cx="6911152" cy="2712429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6" name="Text 4"/>
          <p:cNvSpPr/>
          <p:nvPr/>
        </p:nvSpPr>
        <p:spPr>
          <a:xfrm>
            <a:off x="2797758" y="2251475"/>
            <a:ext cx="2883952" cy="559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u="sng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Герб и Флаг</a:t>
            </a:r>
            <a:endParaRPr lang="en-US" sz="2187" u="sng" dirty="0"/>
          </a:p>
        </p:txBody>
      </p:sp>
      <p:sp>
        <p:nvSpPr>
          <p:cNvPr id="8" name="Shape 6"/>
          <p:cNvSpPr/>
          <p:nvPr/>
        </p:nvSpPr>
        <p:spPr>
          <a:xfrm>
            <a:off x="7310760" y="2251475"/>
            <a:ext cx="6804506" cy="2712429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9" name="Text 7"/>
          <p:cNvSpPr/>
          <p:nvPr/>
        </p:nvSpPr>
        <p:spPr>
          <a:xfrm>
            <a:off x="7875904" y="2183943"/>
            <a:ext cx="5733564" cy="4149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ru-RU" sz="2400" b="1" u="sng" strike="noStrike" dirty="0">
                <a:effectLst/>
                <a:hlinkClick r:id="rId3" tooltip="rwp:Жигулёвские горы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Жигулёвские горы</a:t>
            </a:r>
            <a:r>
              <a:rPr lang="ru-RU" sz="2400" b="0" u="sng" dirty="0">
                <a:effectLst/>
              </a:rPr>
              <a:t> и </a:t>
            </a:r>
            <a:r>
              <a:rPr lang="ru-RU" sz="2400" b="1" u="sng" strike="noStrike" dirty="0">
                <a:effectLst/>
                <a:hlinkClick r:id="rId4" tooltip="rwp:Самарская Лука (национальный парк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Самарская Лука</a:t>
            </a:r>
            <a:endParaRPr lang="en-US" sz="2187" u="sng" dirty="0"/>
          </a:p>
        </p:txBody>
      </p:sp>
      <p:sp>
        <p:nvSpPr>
          <p:cNvPr id="11" name="Shape 9"/>
          <p:cNvSpPr/>
          <p:nvPr/>
        </p:nvSpPr>
        <p:spPr>
          <a:xfrm>
            <a:off x="3861786" y="5436833"/>
            <a:ext cx="6693764" cy="2618460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7E21BEF-8E21-B1AF-B481-BAE997B553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34" y="2809667"/>
            <a:ext cx="2883952" cy="1930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0D07C3EF-0DAC-1CA9-F782-3C5514CB6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3085" y="2810784"/>
            <a:ext cx="2907897" cy="193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F5FB249D-4605-0024-2DE8-A7FBE21BC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686" y="2763692"/>
            <a:ext cx="3323063" cy="2086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26622DFD-9985-D267-4572-6CBAD84D5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283" y="2777381"/>
            <a:ext cx="3136250" cy="2082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E21CD5B-C754-FED6-8B67-6983E9937B8F}"/>
              </a:ext>
            </a:extLst>
          </p:cNvPr>
          <p:cNvSpPr txBox="1"/>
          <p:nvPr/>
        </p:nvSpPr>
        <p:spPr>
          <a:xfrm>
            <a:off x="4998128" y="5403574"/>
            <a:ext cx="452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u="sng" dirty="0">
                <a:effectLst/>
                <a:hlinkClick r:id="rId9" tooltip="rwp:Храм Пресвятого Сердца Иисуса (Самара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Храм Пресвятого Сердца Иисуса</a:t>
            </a:r>
            <a:r>
              <a:rPr lang="ru-RU" b="1" i="0" u="sng" dirty="0">
                <a:effectLst/>
              </a:rPr>
              <a:t> в Самаре</a:t>
            </a:r>
            <a:endParaRPr lang="ru-RU" b="1" u="sng" dirty="0"/>
          </a:p>
        </p:txBody>
      </p:sp>
      <p:pic>
        <p:nvPicPr>
          <p:cNvPr id="2064" name="Picture 16">
            <a:extLst>
              <a:ext uri="{FF2B5EF4-FFF2-40B4-BE49-F238E27FC236}">
                <a16:creationId xmlns:a16="http://schemas.microsoft.com/office/drawing/2014/main" id="{9CA8ED49-3B53-290E-6D7D-C04B91640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0927" y="5836784"/>
            <a:ext cx="4375583" cy="2154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noFill/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1292268" y="698301"/>
            <a:ext cx="522601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Знаковые личности</a:t>
            </a:r>
            <a:endParaRPr lang="en-US" sz="4374" dirty="0"/>
          </a:p>
        </p:txBody>
      </p:sp>
      <p:sp>
        <p:nvSpPr>
          <p:cNvPr id="15" name="Shape 3">
            <a:extLst>
              <a:ext uri="{FF2B5EF4-FFF2-40B4-BE49-F238E27FC236}">
                <a16:creationId xmlns:a16="http://schemas.microsoft.com/office/drawing/2014/main" id="{30C30860-8DB4-A4F0-3EA2-0DF40BC0B58B}"/>
              </a:ext>
            </a:extLst>
          </p:cNvPr>
          <p:cNvSpPr/>
          <p:nvPr/>
        </p:nvSpPr>
        <p:spPr>
          <a:xfrm>
            <a:off x="1587054" y="2397705"/>
            <a:ext cx="11196791" cy="4634355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531388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845963"/>
            <a:ext cx="2844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Александр Матросов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415320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Герой Советского Союза, родившийся в области, проявивший героизм в бою против немецких войск.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531388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84608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Сергей Шнуров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415439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Известный музыкант и лидер группы "Ленинград", родом из Самарской области.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9296400" y="4846082"/>
            <a:ext cx="257115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Татьяна Ледовская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415439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Олимпийская чемпионка по плаванию, достигшая больших успехов в соревнованиях.</a:t>
            </a:r>
            <a:endParaRPr lang="en-US" sz="175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6E46436-9C90-1D22-F849-33000BDF9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1748" y="2531388"/>
            <a:ext cx="3296007" cy="2036921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FE6B7D6B-0A0E-095B-7986-DF2AB71A1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2874" y="0"/>
            <a:ext cx="15873274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DDBB0CB-E600-3143-464C-ABE29D872899}"/>
              </a:ext>
            </a:extLst>
          </p:cNvPr>
          <p:cNvSpPr txBox="1"/>
          <p:nvPr/>
        </p:nvSpPr>
        <p:spPr>
          <a:xfrm>
            <a:off x="621437" y="1003176"/>
            <a:ext cx="41192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Интерактивная карта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">
            <a:extLst>
              <a:ext uri="{FF2B5EF4-FFF2-40B4-BE49-F238E27FC236}">
                <a16:creationId xmlns:a16="http://schemas.microsoft.com/office/drawing/2014/main" id="{B9BBDDE3-AD8F-CE8E-5328-122F535EBBC6}"/>
              </a:ext>
            </a:extLst>
          </p:cNvPr>
          <p:cNvSpPr/>
          <p:nvPr/>
        </p:nvSpPr>
        <p:spPr>
          <a:xfrm>
            <a:off x="9956973" y="2596909"/>
            <a:ext cx="4602405" cy="5078418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9" name="Shape 3">
            <a:extLst>
              <a:ext uri="{FF2B5EF4-FFF2-40B4-BE49-F238E27FC236}">
                <a16:creationId xmlns:a16="http://schemas.microsoft.com/office/drawing/2014/main" id="{E29A140C-E623-A306-1FF8-521BB88AA977}"/>
              </a:ext>
            </a:extLst>
          </p:cNvPr>
          <p:cNvSpPr/>
          <p:nvPr/>
        </p:nvSpPr>
        <p:spPr>
          <a:xfrm>
            <a:off x="5092012" y="2596909"/>
            <a:ext cx="4602405" cy="5078418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sp>
        <p:nvSpPr>
          <p:cNvPr id="27" name="Shape 3">
            <a:extLst>
              <a:ext uri="{FF2B5EF4-FFF2-40B4-BE49-F238E27FC236}">
                <a16:creationId xmlns:a16="http://schemas.microsoft.com/office/drawing/2014/main" id="{0A093824-78EF-1D48-B409-554B99545E72}"/>
              </a:ext>
            </a:extLst>
          </p:cNvPr>
          <p:cNvSpPr/>
          <p:nvPr/>
        </p:nvSpPr>
        <p:spPr>
          <a:xfrm>
            <a:off x="191538" y="2596909"/>
            <a:ext cx="4602405" cy="5078418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2037993" y="653891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Главное из ключевых задач и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пути</a:t>
            </a: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4374" b="1" kern="0" spc="-131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решения</a:t>
            </a:r>
            <a:endParaRPr lang="en-US" sz="4374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5BF655-8D58-7870-1035-4F91C142E1CB}"/>
              </a:ext>
            </a:extLst>
          </p:cNvPr>
          <p:cNvSpPr txBox="1"/>
          <p:nvPr/>
        </p:nvSpPr>
        <p:spPr>
          <a:xfrm>
            <a:off x="0" y="2873960"/>
            <a:ext cx="46341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i="0" u="sng" cap="all" dirty="0">
                <a:effectLst/>
                <a:latin typeface="Lora" panose="020F0502020204030204" pitchFamily="2" charset="-52"/>
              </a:rPr>
              <a:t>1. РАЗВИТИЕ ИНФРАСТРУКТУРЫ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4B5C01-A531-C729-CDB5-7FA7FEA4D7BE}"/>
              </a:ext>
            </a:extLst>
          </p:cNvPr>
          <p:cNvSpPr txBox="1"/>
          <p:nvPr/>
        </p:nvSpPr>
        <p:spPr>
          <a:xfrm>
            <a:off x="277760" y="3843482"/>
            <a:ext cx="442995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111111"/>
                </a:solidFill>
                <a:effectLst/>
                <a:latin typeface="Lora" pitchFamily="2" charset="-52"/>
              </a:rPr>
              <a:t>Строительство новых дорог и расширение существующих для обеспечения более комфортной и безопасной транспортной системы.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b="0" i="0" dirty="0">
              <a:solidFill>
                <a:srgbClr val="111111"/>
              </a:solidFill>
              <a:effectLst/>
              <a:latin typeface="Lora" pitchFamily="2" charset="-52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111111"/>
                </a:solidFill>
                <a:effectLst/>
                <a:latin typeface="Lora" pitchFamily="2" charset="-52"/>
              </a:rPr>
              <a:t>Модернизация аэропорта и развитие авиасообщения для привлечения туристов и развития бизнеса.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b="0" i="0" dirty="0">
              <a:solidFill>
                <a:srgbClr val="111111"/>
              </a:solidFill>
              <a:effectLst/>
              <a:latin typeface="Lora" pitchFamily="2" charset="-52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111111"/>
                </a:solidFill>
                <a:effectLst/>
                <a:latin typeface="Lora" pitchFamily="2" charset="-52"/>
              </a:rPr>
              <a:t>Строительство новых железнодорожных и трамвайных линий для улучшения общественного транспорта.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8BF2D6-63BA-72AF-A652-19556995C335}"/>
              </a:ext>
            </a:extLst>
          </p:cNvPr>
          <p:cNvSpPr txBox="1"/>
          <p:nvPr/>
        </p:nvSpPr>
        <p:spPr>
          <a:xfrm>
            <a:off x="5375427" y="2873960"/>
            <a:ext cx="42213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i="0" u="sng" cap="all" dirty="0">
                <a:effectLst/>
                <a:latin typeface="Lora" pitchFamily="2" charset="-52"/>
              </a:rPr>
              <a:t>2. РАЗВИТИЕ ЭКОНОМИКИ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3DC6FF-BF5F-B927-0F9D-C4975317476D}"/>
              </a:ext>
            </a:extLst>
          </p:cNvPr>
          <p:cNvSpPr txBox="1"/>
          <p:nvPr/>
        </p:nvSpPr>
        <p:spPr>
          <a:xfrm>
            <a:off x="5273336" y="3821674"/>
            <a:ext cx="432342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111111"/>
                </a:solidFill>
                <a:effectLst/>
                <a:latin typeface="Lora" pitchFamily="2" charset="-52"/>
              </a:rPr>
              <a:t>Создание благоприятного делового климата и улучшение условий для предпринимательства.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b="0" i="0" dirty="0">
              <a:solidFill>
                <a:srgbClr val="111111"/>
              </a:solidFill>
              <a:effectLst/>
              <a:latin typeface="Lora" pitchFamily="2" charset="-5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111111"/>
                </a:solidFill>
                <a:effectLst/>
                <a:latin typeface="Lora" pitchFamily="2" charset="-52"/>
              </a:rPr>
              <a:t>Поддержка малого и среднего бизнеса через предоставление льгот и субсидий.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b="0" i="0" dirty="0">
              <a:solidFill>
                <a:srgbClr val="111111"/>
              </a:solidFill>
              <a:effectLst/>
              <a:latin typeface="Lora" pitchFamily="2" charset="-5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111111"/>
                </a:solidFill>
                <a:effectLst/>
                <a:latin typeface="Lora" pitchFamily="2" charset="-52"/>
              </a:rPr>
              <a:t>Развитие инновационных технологий и привлечение ведущих компаний в регион.</a:t>
            </a:r>
          </a:p>
          <a:p>
            <a:endParaRPr lang="ru-RU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84DB767-F033-D0F8-DAF9-718DA68B57F3}"/>
              </a:ext>
            </a:extLst>
          </p:cNvPr>
          <p:cNvSpPr txBox="1"/>
          <p:nvPr/>
        </p:nvSpPr>
        <p:spPr>
          <a:xfrm>
            <a:off x="10113003" y="2801095"/>
            <a:ext cx="4446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i="0" u="sng" cap="all" dirty="0">
                <a:effectLst/>
                <a:latin typeface="Lora" pitchFamily="2" charset="-52"/>
              </a:rPr>
              <a:t>3. ОБЕСПЕЧЕНИЕ КАЧЕСТВЕННОГО ОБРАЗОВАНИЯ И ЗДРАВООХРАНЕНИЯ</a:t>
            </a:r>
          </a:p>
          <a:p>
            <a:endParaRPr lang="ru-RU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F73893-04BE-8EC7-E6F0-F493DB44EE1D}"/>
              </a:ext>
            </a:extLst>
          </p:cNvPr>
          <p:cNvSpPr txBox="1"/>
          <p:nvPr/>
        </p:nvSpPr>
        <p:spPr>
          <a:xfrm>
            <a:off x="10113003" y="3714168"/>
            <a:ext cx="432585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111111"/>
                </a:solidFill>
                <a:effectLst/>
                <a:latin typeface="Lora" pitchFamily="2" charset="-52"/>
              </a:rPr>
              <a:t>Развитие и модернизация школ и университетов для обеспечения доступного и качественного образования.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b="0" i="0" dirty="0">
              <a:solidFill>
                <a:srgbClr val="111111"/>
              </a:solidFill>
              <a:effectLst/>
              <a:latin typeface="Lora" pitchFamily="2" charset="-52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111111"/>
                </a:solidFill>
                <a:effectLst/>
                <a:latin typeface="Lora" pitchFamily="2" charset="-52"/>
              </a:rPr>
              <a:t>Улучшение условий труда и оборудования в медицинских учреждениях для повышения качества оказания медицинской помощи.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b="0" i="0" dirty="0">
              <a:solidFill>
                <a:srgbClr val="111111"/>
              </a:solidFill>
              <a:effectLst/>
              <a:latin typeface="Lora" pitchFamily="2" charset="-52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111111"/>
                </a:solidFill>
                <a:effectLst/>
                <a:latin typeface="Lora" pitchFamily="2" charset="-52"/>
              </a:rPr>
              <a:t>Развитие программ профилактики и ранней диагностики заболеваний для здоровья населения.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3">
            <a:extLst>
              <a:ext uri="{FF2B5EF4-FFF2-40B4-BE49-F238E27FC236}">
                <a16:creationId xmlns:a16="http://schemas.microsoft.com/office/drawing/2014/main" id="{85C6F09C-B107-038C-4BC0-5896A0647AFA}"/>
              </a:ext>
            </a:extLst>
          </p:cNvPr>
          <p:cNvSpPr/>
          <p:nvPr/>
        </p:nvSpPr>
        <p:spPr>
          <a:xfrm>
            <a:off x="614280" y="3438072"/>
            <a:ext cx="12180446" cy="1556384"/>
          </a:xfrm>
          <a:prstGeom prst="roundRect">
            <a:avLst>
              <a:gd name="adj" fmla="val 4744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noFill/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358044" y="170237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8000" b="1" u="sng" kern="0" spc="-131" dirty="0" err="1">
                <a:latin typeface="Inter" pitchFamily="34" charset="0"/>
                <a:ea typeface="Inter" pitchFamily="34" charset="-122"/>
                <a:cs typeface="Inter" pitchFamily="34" charset="-120"/>
              </a:rPr>
              <a:t>Итог</a:t>
            </a:r>
            <a:r>
              <a:rPr lang="en-US" sz="8000" b="1" kern="0" spc="-131" dirty="0">
                <a:latin typeface="Inter" pitchFamily="34" charset="0"/>
                <a:ea typeface="Inter" pitchFamily="34" charset="-122"/>
                <a:cs typeface="Inter" pitchFamily="34" charset="-120"/>
              </a:rPr>
              <a:t>:</a:t>
            </a:r>
            <a:endParaRPr lang="en-US" sz="8000" dirty="0"/>
          </a:p>
        </p:txBody>
      </p:sp>
      <p:sp>
        <p:nvSpPr>
          <p:cNvPr id="6" name="Text 4"/>
          <p:cNvSpPr/>
          <p:nvPr/>
        </p:nvSpPr>
        <p:spPr>
          <a:xfrm>
            <a:off x="1001554" y="3016806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614280" y="3605711"/>
            <a:ext cx="12180446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ru-RU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Б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огатое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наследие и уникальные традиции делают Самарскую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область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важн</a:t>
            </a:r>
            <a:r>
              <a:rPr lang="ru-RU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ым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субъектом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России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Многообразие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природных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ландшафтов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и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ресурсов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обеспечивают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развитие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региона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и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его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экономику</a:t>
            </a:r>
            <a:r>
              <a:rPr lang="ru-RU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с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оциальные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и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культурные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программы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способствуют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улучшению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качества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жизни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жителей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области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  <a:p>
            <a:pPr>
              <a:lnSpc>
                <a:spcPts val="2799"/>
              </a:lnSpc>
            </a:pPr>
            <a:endParaRPr lang="en-US" sz="1750" dirty="0"/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832390" y="3016806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629</Words>
  <Application>Microsoft Office PowerPoint</Application>
  <PresentationFormat>Произвольный</PresentationFormat>
  <Paragraphs>89</Paragraphs>
  <Slides>11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DM Sans</vt:lpstr>
      <vt:lpstr>Inter</vt:lpstr>
      <vt:lpstr>Lora</vt:lpstr>
      <vt:lpstr>Open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Максим Арсланов</cp:lastModifiedBy>
  <cp:revision>2</cp:revision>
  <dcterms:created xsi:type="dcterms:W3CDTF">2023-09-20T20:55:56Z</dcterms:created>
  <dcterms:modified xsi:type="dcterms:W3CDTF">2023-09-21T11:21:59Z</dcterms:modified>
</cp:coreProperties>
</file>